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EEFB"/>
    <a:srgbClr val="FBC293"/>
    <a:srgbClr val="B8CF8B"/>
    <a:srgbClr val="FBE3D6"/>
    <a:srgbClr val="FCD5B5"/>
    <a:srgbClr val="D7E4BD"/>
    <a:srgbClr val="0F9E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F2FF11-0D3A-58C4-4294-49F3D4EBC5EA}" v="1" dt="2026-03-10T06:09:15.39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162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95F2FF11-0D3A-58C4-4294-49F3D4EBC5EA}"/>
    <pc:docChg chg="delSld">
      <pc:chgData name="" userId="" providerId="" clId="Web-{95F2FF11-0D3A-58C4-4294-49F3D4EBC5EA}" dt="2026-03-10T06:09:15.391" v="0"/>
      <pc:docMkLst>
        <pc:docMk/>
      </pc:docMkLst>
      <pc:sldChg chg="del">
        <pc:chgData name="" userId="" providerId="" clId="Web-{95F2FF11-0D3A-58C4-4294-49F3D4EBC5EA}" dt="2026-03-10T06:09:15.391" v="0"/>
        <pc:sldMkLst>
          <pc:docMk/>
          <pc:sldMk cId="3031192571"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693924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92166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83193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1951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56930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2135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054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6336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4143173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10163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31372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E7F79C8-9834-4250-9D56-D791FB342C01}" type="datetimeFigureOut">
              <a:rPr kumimoji="1" lang="ja-JP" altLang="en-US" smtClean="0"/>
              <a:t>2026/3/23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549335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タイトル 1">
            <a:extLst>
              <a:ext uri="{FF2B5EF4-FFF2-40B4-BE49-F238E27FC236}">
                <a16:creationId xmlns:a16="http://schemas.microsoft.com/office/drawing/2014/main" id="{5FFE0623-87E5-7EA3-412A-0671A6C06A3C}"/>
              </a:ext>
            </a:extLst>
          </p:cNvPr>
          <p:cNvSpPr txBox="1">
            <a:spLocks/>
          </p:cNvSpPr>
          <p:nvPr/>
        </p:nvSpPr>
        <p:spPr>
          <a:xfrm>
            <a:off x="129307" y="5134481"/>
            <a:ext cx="8885385" cy="1580644"/>
          </a:xfrm>
          <a:prstGeom prst="rect">
            <a:avLst/>
          </a:prstGeom>
          <a:solidFill>
            <a:srgbClr val="FBE3D6"/>
          </a:solidFill>
          <a:ln>
            <a:solidFill>
              <a:srgbClr val="FBC293"/>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19" name="タイトル 1">
            <a:extLst>
              <a:ext uri="{FF2B5EF4-FFF2-40B4-BE49-F238E27FC236}">
                <a16:creationId xmlns:a16="http://schemas.microsoft.com/office/drawing/2014/main" id="{FC6BB372-5D29-B265-DC5C-4760DF9350C8}"/>
              </a:ext>
            </a:extLst>
          </p:cNvPr>
          <p:cNvSpPr txBox="1">
            <a:spLocks/>
          </p:cNvSpPr>
          <p:nvPr/>
        </p:nvSpPr>
        <p:spPr>
          <a:xfrm>
            <a:off x="129308" y="2622708"/>
            <a:ext cx="8885385" cy="2141898"/>
          </a:xfrm>
          <a:prstGeom prst="rect">
            <a:avLst/>
          </a:prstGeom>
          <a:solidFill>
            <a:schemeClr val="accent6">
              <a:lumMod val="20000"/>
              <a:lumOff val="80000"/>
            </a:schemeClr>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2" name="タイトル 1">
            <a:extLst>
              <a:ext uri="{FF2B5EF4-FFF2-40B4-BE49-F238E27FC236}">
                <a16:creationId xmlns:a16="http://schemas.microsoft.com/office/drawing/2014/main" id="{B35121BA-EDC7-B2D5-C87F-426B6493DF36}"/>
              </a:ext>
            </a:extLst>
          </p:cNvPr>
          <p:cNvSpPr txBox="1">
            <a:spLocks/>
          </p:cNvSpPr>
          <p:nvPr/>
        </p:nvSpPr>
        <p:spPr>
          <a:xfrm>
            <a:off x="131618" y="22355"/>
            <a:ext cx="8880767" cy="550342"/>
          </a:xfrm>
          <a:prstGeom prst="rect">
            <a:avLst/>
          </a:prstGeom>
          <a:solidFill>
            <a:schemeClr val="accent4"/>
          </a:solidFill>
        </p:spPr>
        <p:txBody>
          <a:bodyPr anchor="ctr">
            <a:normAutofit fontScale="975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600" b="1" dirty="0">
                <a:solidFill>
                  <a:schemeClr val="bg1"/>
                </a:solidFill>
                <a:latin typeface="+mn-ea"/>
                <a:ea typeface="+mn-ea"/>
              </a:rPr>
              <a:t>令和７年度補正予算　重点支援地方交付金の活用状況について</a:t>
            </a:r>
            <a:endParaRPr lang="en-US" altLang="ja-JP" sz="1600" b="1" dirty="0">
              <a:solidFill>
                <a:schemeClr val="bg1"/>
              </a:solidFill>
              <a:latin typeface="+mn-ea"/>
              <a:ea typeface="+mn-ea"/>
            </a:endParaRPr>
          </a:p>
          <a:p>
            <a:pPr algn="ctr">
              <a:lnSpc>
                <a:spcPct val="110000"/>
              </a:lnSpc>
            </a:pPr>
            <a:r>
              <a:rPr lang="ja-JP" altLang="en-US" sz="1600" b="1" dirty="0">
                <a:solidFill>
                  <a:schemeClr val="bg1"/>
                </a:solidFill>
                <a:latin typeface="+mn-ea"/>
                <a:ea typeface="+mn-ea"/>
              </a:rPr>
              <a:t>福島県　古殿町</a:t>
            </a:r>
          </a:p>
        </p:txBody>
      </p:sp>
      <p:graphicFrame>
        <p:nvGraphicFramePr>
          <p:cNvPr id="6" name="表 5">
            <a:extLst>
              <a:ext uri="{FF2B5EF4-FFF2-40B4-BE49-F238E27FC236}">
                <a16:creationId xmlns:a16="http://schemas.microsoft.com/office/drawing/2014/main" id="{430AEA37-641B-A08D-F1C7-BCB587BA3028}"/>
              </a:ext>
            </a:extLst>
          </p:cNvPr>
          <p:cNvGraphicFramePr>
            <a:graphicFrameLocks noGrp="1"/>
          </p:cNvGraphicFramePr>
          <p:nvPr>
            <p:extLst>
              <p:ext uri="{D42A27DB-BD31-4B8C-83A1-F6EECF244321}">
                <p14:modId xmlns:p14="http://schemas.microsoft.com/office/powerpoint/2010/main" val="610341797"/>
              </p:ext>
            </p:extLst>
          </p:nvPr>
        </p:nvGraphicFramePr>
        <p:xfrm>
          <a:off x="992622" y="810206"/>
          <a:ext cx="6903604" cy="1219200"/>
        </p:xfrm>
        <a:graphic>
          <a:graphicData uri="http://schemas.openxmlformats.org/drawingml/2006/table">
            <a:tbl>
              <a:tblPr firstRow="1" bandRow="1">
                <a:tableStyleId>{5C22544A-7EE6-4342-B048-85BDC9FD1C3A}</a:tableStyleId>
              </a:tblPr>
              <a:tblGrid>
                <a:gridCol w="3451802">
                  <a:extLst>
                    <a:ext uri="{9D8B030D-6E8A-4147-A177-3AD203B41FA5}">
                      <a16:colId xmlns:a16="http://schemas.microsoft.com/office/drawing/2014/main" val="3510786128"/>
                    </a:ext>
                  </a:extLst>
                </a:gridCol>
                <a:gridCol w="3451802">
                  <a:extLst>
                    <a:ext uri="{9D8B030D-6E8A-4147-A177-3AD203B41FA5}">
                      <a16:colId xmlns:a16="http://schemas.microsoft.com/office/drawing/2014/main" val="2813429504"/>
                    </a:ext>
                  </a:extLst>
                </a:gridCol>
              </a:tblGrid>
              <a:tr h="127815">
                <a:tc>
                  <a:txBody>
                    <a:bodyPr/>
                    <a:lstStyle/>
                    <a:p>
                      <a:r>
                        <a:rPr kumimoji="1" lang="zh-TW" altLang="en-US" sz="1400" b="1" dirty="0">
                          <a:solidFill>
                            <a:schemeClr val="tx1"/>
                          </a:solidFill>
                          <a:latin typeface="游ゴシック" panose="020B0400000000000000" pitchFamily="50" charset="-128"/>
                          <a:ea typeface="游ゴシック" panose="020B0400000000000000" pitchFamily="50" charset="-128"/>
                        </a:rPr>
                        <a:t>交付限度額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11,212</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万円</a:t>
                      </a:r>
                      <a:endParaRPr kumimoji="1" lang="ja-JP" altLang="en-US" sz="1400" b="1" dirty="0">
                        <a:solidFill>
                          <a:srgbClr val="CAEEFB"/>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290624492"/>
                  </a:ext>
                </a:extLst>
              </a:tr>
              <a:tr h="217286">
                <a:tc>
                  <a:txBody>
                    <a:bodyPr/>
                    <a:lstStyle/>
                    <a:p>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うち令和７年度　交付決定額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11,212</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万円（</a:t>
                      </a: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100</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078022725"/>
                  </a:ext>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うち令和８年度　交付決定額</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a:ln>
                            <a:noFill/>
                          </a:ln>
                          <a:solidFill>
                            <a:prstClr val="black"/>
                          </a:solidFill>
                          <a:effectLst/>
                          <a:uLnTx/>
                          <a:uFillTx/>
                          <a:latin typeface="游ゴシック" panose="020B0400000000000000" pitchFamily="50" charset="-128"/>
                          <a:ea typeface="+mn-ea"/>
                          <a:cs typeface="+mn-cs"/>
                        </a:rPr>
                        <a:t>－</a:t>
                      </a:r>
                      <a:endParaRPr kumimoji="0" lang="en-US" altLang="ja-JP" sz="1400" b="1" i="0" u="none" strike="noStrike" kern="1200" cap="none" spc="0" normalizeH="0" baseline="0" noProof="0">
                        <a:ln>
                          <a:noFill/>
                        </a:ln>
                        <a:solidFill>
                          <a:prstClr val="black"/>
                        </a:solidFill>
                        <a:effectLst/>
                        <a:uLnTx/>
                        <a:uFillTx/>
                        <a:latin typeface="游ゴシック" panose="020B0400000000000000" pitchFamily="50" charset="-128"/>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43793336"/>
                  </a:ext>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a:t>
                      </a:r>
                      <a:r>
                        <a:rPr kumimoji="1" lang="ja-JP" altLang="en-US" sz="1400" b="1" dirty="0">
                          <a:latin typeface="游ゴシック" panose="020B0400000000000000" pitchFamily="50" charset="-128"/>
                          <a:ea typeface="游ゴシック" panose="020B0400000000000000" pitchFamily="50" charset="-128"/>
                        </a:rPr>
                        <a:t>残額</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0</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万円</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0</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2775636"/>
                  </a:ext>
                </a:extLst>
              </a:tr>
            </a:tbl>
          </a:graphicData>
        </a:graphic>
      </p:graphicFrame>
      <p:sp>
        <p:nvSpPr>
          <p:cNvPr id="8" name="テキスト ボックス 7">
            <a:extLst>
              <a:ext uri="{FF2B5EF4-FFF2-40B4-BE49-F238E27FC236}">
                <a16:creationId xmlns:a16="http://schemas.microsoft.com/office/drawing/2014/main" id="{646542F1-74CB-1B64-EAA1-B88F31F5887D}"/>
              </a:ext>
            </a:extLst>
          </p:cNvPr>
          <p:cNvSpPr txBox="1"/>
          <p:nvPr/>
        </p:nvSpPr>
        <p:spPr>
          <a:xfrm>
            <a:off x="131617" y="547751"/>
            <a:ext cx="3611708"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実施状況</a:t>
            </a:r>
            <a:endPar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7B9BC070-1698-5756-17AA-E19355F74AB8}"/>
              </a:ext>
            </a:extLst>
          </p:cNvPr>
          <p:cNvSpPr txBox="1"/>
          <p:nvPr/>
        </p:nvSpPr>
        <p:spPr>
          <a:xfrm>
            <a:off x="131616" y="2072024"/>
            <a:ext cx="8803414"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■主な</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事業概要　</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規模の大きい事業を最大５つ程度を記載（詳細は別途実施計画をご覧ください）</a:t>
            </a:r>
          </a:p>
        </p:txBody>
      </p:sp>
      <p:sp>
        <p:nvSpPr>
          <p:cNvPr id="12" name="タイトル 1">
            <a:extLst>
              <a:ext uri="{FF2B5EF4-FFF2-40B4-BE49-F238E27FC236}">
                <a16:creationId xmlns:a16="http://schemas.microsoft.com/office/drawing/2014/main" id="{357F6B9C-AD13-E38F-6E3C-9E94FE5C966F}"/>
              </a:ext>
            </a:extLst>
          </p:cNvPr>
          <p:cNvSpPr txBox="1">
            <a:spLocks/>
          </p:cNvSpPr>
          <p:nvPr/>
        </p:nvSpPr>
        <p:spPr>
          <a:xfrm>
            <a:off x="131616" y="4839930"/>
            <a:ext cx="8885385" cy="288000"/>
          </a:xfrm>
          <a:prstGeom prst="rect">
            <a:avLst/>
          </a:prstGeom>
          <a:solidFill>
            <a:srgbClr val="FBC293"/>
          </a:solidFill>
          <a:ln>
            <a:solidFill>
              <a:srgbClr val="FBC293"/>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事業者支援</a:t>
            </a:r>
          </a:p>
        </p:txBody>
      </p:sp>
      <p:sp>
        <p:nvSpPr>
          <p:cNvPr id="14" name="テキスト ボックス 13">
            <a:extLst>
              <a:ext uri="{FF2B5EF4-FFF2-40B4-BE49-F238E27FC236}">
                <a16:creationId xmlns:a16="http://schemas.microsoft.com/office/drawing/2014/main" id="{E3C23F17-2469-BC32-A8EE-DC4679E0C6F3}"/>
              </a:ext>
            </a:extLst>
          </p:cNvPr>
          <p:cNvSpPr txBox="1"/>
          <p:nvPr/>
        </p:nvSpPr>
        <p:spPr>
          <a:xfrm>
            <a:off x="208971" y="2677538"/>
            <a:ext cx="8726059" cy="646331"/>
          </a:xfrm>
          <a:prstGeom prst="rect">
            <a:avLst/>
          </a:prstGeom>
          <a:solidFill>
            <a:schemeClr val="bg1"/>
          </a:solidFill>
          <a:ln w="19050">
            <a:solidFill>
              <a:srgbClr val="FF0000"/>
            </a:solidFill>
          </a:ln>
        </p:spPr>
        <p:txBody>
          <a:bodyPr wrap="square" rtlCol="0">
            <a:spAutoFit/>
          </a:bodyPr>
          <a:lstStyle/>
          <a:p>
            <a:r>
              <a:rPr kumimoji="1" lang="ja-JP" altLang="en-US" sz="1200" b="1" u="sng" dirty="0"/>
              <a:t>◆物価高騰対策商品券事業　事業費：</a:t>
            </a:r>
            <a:r>
              <a:rPr kumimoji="1" lang="en-US" altLang="ja-JP" sz="1200" b="1" u="sng" dirty="0"/>
              <a:t>9,229</a:t>
            </a:r>
            <a:r>
              <a:rPr kumimoji="1" lang="ja-JP" altLang="en-US" sz="1200" b="1" u="sng" dirty="0"/>
              <a:t>万円</a:t>
            </a:r>
            <a:r>
              <a:rPr kumimoji="1" lang="ja-JP" altLang="en-US" sz="1200" b="1" dirty="0">
                <a:solidFill>
                  <a:srgbClr val="FF0000"/>
                </a:solidFill>
              </a:rPr>
              <a:t>　　</a:t>
            </a:r>
            <a:r>
              <a:rPr kumimoji="1" lang="en-US" altLang="ja-JP" sz="1200" b="1" dirty="0">
                <a:solidFill>
                  <a:srgbClr val="FF0000"/>
                </a:solidFill>
              </a:rPr>
              <a:t>※</a:t>
            </a:r>
            <a:r>
              <a:rPr kumimoji="1" lang="ja-JP" altLang="en-US" sz="1200" b="1" dirty="0">
                <a:solidFill>
                  <a:srgbClr val="FF0000"/>
                </a:solidFill>
              </a:rPr>
              <a:t>食料品特別加算を活用</a:t>
            </a:r>
            <a:endParaRPr kumimoji="1" lang="en-US" altLang="ja-JP" sz="1200" b="1" dirty="0">
              <a:solidFill>
                <a:srgbClr val="FF0000"/>
              </a:solidFill>
            </a:endParaRPr>
          </a:p>
          <a:p>
            <a:r>
              <a:rPr kumimoji="1" lang="ja-JP" altLang="en-US" sz="1200" dirty="0"/>
              <a:t>　食料費等の購入のための商品券（使用期限：令和</a:t>
            </a:r>
            <a:r>
              <a:rPr kumimoji="1" lang="en-US" altLang="ja-JP" sz="1200" dirty="0"/>
              <a:t>8</a:t>
            </a:r>
            <a:r>
              <a:rPr kumimoji="1" lang="ja-JP" altLang="en-US" sz="1200" dirty="0"/>
              <a:t>年</a:t>
            </a:r>
            <a:r>
              <a:rPr kumimoji="1" lang="en-US" altLang="ja-JP" sz="1200" dirty="0"/>
              <a:t>5</a:t>
            </a:r>
            <a:r>
              <a:rPr kumimoji="1" lang="ja-JP" altLang="en-US" sz="1200" dirty="0"/>
              <a:t>月まで）を町民１人あたり２万円分発行。</a:t>
            </a:r>
            <a:endParaRPr kumimoji="1" lang="en-US" altLang="ja-JP" sz="1200" dirty="0"/>
          </a:p>
          <a:p>
            <a:endParaRPr kumimoji="1" lang="en-US" altLang="ja-JP" sz="1200" dirty="0"/>
          </a:p>
        </p:txBody>
      </p:sp>
      <p:sp>
        <p:nvSpPr>
          <p:cNvPr id="15" name="テキスト ボックス 14">
            <a:extLst>
              <a:ext uri="{FF2B5EF4-FFF2-40B4-BE49-F238E27FC236}">
                <a16:creationId xmlns:a16="http://schemas.microsoft.com/office/drawing/2014/main" id="{CDACDB40-F1E7-383E-7575-72A501846271}"/>
              </a:ext>
            </a:extLst>
          </p:cNvPr>
          <p:cNvSpPr txBox="1"/>
          <p:nvPr/>
        </p:nvSpPr>
        <p:spPr>
          <a:xfrm>
            <a:off x="208971" y="3370617"/>
            <a:ext cx="8726059" cy="646331"/>
          </a:xfrm>
          <a:prstGeom prst="rect">
            <a:avLst/>
          </a:prstGeom>
          <a:solidFill>
            <a:schemeClr val="bg1"/>
          </a:solidFill>
          <a:ln w="19050">
            <a:solidFill>
              <a:srgbClr val="B8CF8B"/>
            </a:solidFill>
          </a:ln>
        </p:spPr>
        <p:txBody>
          <a:bodyPr wrap="square" rtlCol="0">
            <a:spAutoFit/>
          </a:bodyPr>
          <a:lstStyle/>
          <a:p>
            <a:r>
              <a:rPr kumimoji="1" lang="ja-JP" altLang="en-US" sz="1200" b="1" u="sng" dirty="0"/>
              <a:t>◆給食調理業務支援事業　事業費：</a:t>
            </a:r>
            <a:r>
              <a:rPr kumimoji="1" lang="en-US" altLang="ja-JP" sz="1200" b="1" u="sng" dirty="0"/>
              <a:t>1,774</a:t>
            </a:r>
            <a:r>
              <a:rPr kumimoji="1" lang="ja-JP" altLang="en-US" sz="1200" b="1" u="sng" dirty="0"/>
              <a:t>万円</a:t>
            </a:r>
            <a:endParaRPr kumimoji="1" lang="en-US" altLang="ja-JP" sz="1200" b="1" u="sng" dirty="0"/>
          </a:p>
          <a:p>
            <a:r>
              <a:rPr kumimoji="1" lang="ja-JP" altLang="en-US" sz="1200" dirty="0"/>
              <a:t>　町内の子どもたちに提供する給食の食材価格が高騰しているため、給食調理業務委託における物価高騰対策として、給食食材費の上昇見込分に対し交付金を活用することで、安定的なサービスの提供に資する。</a:t>
            </a:r>
            <a:endParaRPr kumimoji="1" lang="en-US" altLang="ja-JP" sz="1200" dirty="0"/>
          </a:p>
        </p:txBody>
      </p:sp>
      <p:sp>
        <p:nvSpPr>
          <p:cNvPr id="16" name="テキスト ボックス 15">
            <a:extLst>
              <a:ext uri="{FF2B5EF4-FFF2-40B4-BE49-F238E27FC236}">
                <a16:creationId xmlns:a16="http://schemas.microsoft.com/office/drawing/2014/main" id="{43711D93-CB27-9159-501D-2BA22408926E}"/>
              </a:ext>
            </a:extLst>
          </p:cNvPr>
          <p:cNvSpPr txBox="1"/>
          <p:nvPr/>
        </p:nvSpPr>
        <p:spPr>
          <a:xfrm>
            <a:off x="208971" y="4063696"/>
            <a:ext cx="8726059" cy="646331"/>
          </a:xfrm>
          <a:prstGeom prst="rect">
            <a:avLst/>
          </a:prstGeom>
          <a:solidFill>
            <a:schemeClr val="bg1"/>
          </a:solidFill>
          <a:ln w="19050">
            <a:solidFill>
              <a:srgbClr val="B8CF8B"/>
            </a:solidFill>
          </a:ln>
        </p:spPr>
        <p:txBody>
          <a:bodyPr wrap="square" rtlCol="0">
            <a:spAutoFit/>
          </a:bodyPr>
          <a:lstStyle/>
          <a:p>
            <a:endParaRPr kumimoji="1" lang="en-US" altLang="ja-JP" sz="1200" b="1" u="sng" dirty="0"/>
          </a:p>
          <a:p>
            <a:endParaRPr kumimoji="1" lang="en-US" altLang="ja-JP" sz="1200" b="1" u="sng" dirty="0"/>
          </a:p>
          <a:p>
            <a:endParaRPr kumimoji="1" lang="en-US" altLang="ja-JP" sz="1200" dirty="0"/>
          </a:p>
        </p:txBody>
      </p:sp>
      <p:sp>
        <p:nvSpPr>
          <p:cNvPr id="17" name="テキスト ボックス 16">
            <a:extLst>
              <a:ext uri="{FF2B5EF4-FFF2-40B4-BE49-F238E27FC236}">
                <a16:creationId xmlns:a16="http://schemas.microsoft.com/office/drawing/2014/main" id="{8ACA5BC1-88A8-C38A-2B66-BFCA0B6DF6E6}"/>
              </a:ext>
            </a:extLst>
          </p:cNvPr>
          <p:cNvSpPr txBox="1"/>
          <p:nvPr/>
        </p:nvSpPr>
        <p:spPr>
          <a:xfrm>
            <a:off x="208971" y="6029481"/>
            <a:ext cx="8726059" cy="646331"/>
          </a:xfrm>
          <a:prstGeom prst="rect">
            <a:avLst/>
          </a:prstGeom>
          <a:solidFill>
            <a:schemeClr val="bg1"/>
          </a:solidFill>
          <a:ln w="19050">
            <a:solidFill>
              <a:srgbClr val="FBC293"/>
            </a:solidFill>
          </a:ln>
        </p:spPr>
        <p:txBody>
          <a:bodyPr wrap="square" rtlCol="0">
            <a:spAutoFit/>
          </a:bodyPr>
          <a:lstStyle/>
          <a:p>
            <a:endParaRPr kumimoji="1" lang="en-US" altLang="ja-JP" sz="1200" dirty="0"/>
          </a:p>
          <a:p>
            <a:endParaRPr kumimoji="1" lang="en-US" altLang="ja-JP" sz="1200" dirty="0"/>
          </a:p>
          <a:p>
            <a:endParaRPr kumimoji="1" lang="en-US" altLang="ja-JP" sz="1200" dirty="0"/>
          </a:p>
        </p:txBody>
      </p:sp>
      <p:sp>
        <p:nvSpPr>
          <p:cNvPr id="18" name="テキスト ボックス 17">
            <a:extLst>
              <a:ext uri="{FF2B5EF4-FFF2-40B4-BE49-F238E27FC236}">
                <a16:creationId xmlns:a16="http://schemas.microsoft.com/office/drawing/2014/main" id="{27E4ED9A-18CC-E2E3-86BB-8FC42B28AAA5}"/>
              </a:ext>
            </a:extLst>
          </p:cNvPr>
          <p:cNvSpPr txBox="1"/>
          <p:nvPr/>
        </p:nvSpPr>
        <p:spPr>
          <a:xfrm>
            <a:off x="208971" y="5167015"/>
            <a:ext cx="8726059" cy="830997"/>
          </a:xfrm>
          <a:prstGeom prst="rect">
            <a:avLst/>
          </a:prstGeom>
          <a:solidFill>
            <a:schemeClr val="bg1"/>
          </a:solidFill>
          <a:ln w="19050">
            <a:solidFill>
              <a:srgbClr val="FBC293"/>
            </a:solidFill>
          </a:ln>
        </p:spPr>
        <p:txBody>
          <a:bodyPr wrap="square" rtlCol="0">
            <a:spAutoFit/>
          </a:bodyPr>
          <a:lstStyle/>
          <a:p>
            <a:r>
              <a:rPr kumimoji="1" lang="en-US" altLang="ja-JP" sz="1200" b="1" u="sng" dirty="0"/>
              <a:t>◆</a:t>
            </a:r>
            <a:r>
              <a:rPr kumimoji="1" lang="ja-JP" altLang="en-US" sz="1200" b="1" u="sng" dirty="0"/>
              <a:t>社会福祉協議会支援事業　事業費：</a:t>
            </a:r>
            <a:r>
              <a:rPr kumimoji="1" lang="en-US" altLang="ja-JP" sz="1200" b="1" u="sng" dirty="0"/>
              <a:t>210</a:t>
            </a:r>
            <a:r>
              <a:rPr kumimoji="1" lang="ja-JP" altLang="en-US" sz="1200" b="1" u="sng" dirty="0"/>
              <a:t>万円</a:t>
            </a:r>
            <a:endParaRPr kumimoji="1" lang="en-US" altLang="ja-JP" sz="1200" b="1" u="sng" dirty="0"/>
          </a:p>
          <a:p>
            <a:r>
              <a:rPr kumimoji="1" lang="ja-JP" altLang="en-US" sz="1200" dirty="0"/>
              <a:t>　依然として物価高騰の影響を受けている事業者のうち、町の社会福祉協議会に対して、光熱水費や給食サービスにおける原材料価格等の物価上昇相当分を支援するための給金を支給し、安定的なサービスの提供に資する。</a:t>
            </a:r>
            <a:endParaRPr kumimoji="1" lang="en-US" altLang="ja-JP" sz="1200" dirty="0"/>
          </a:p>
          <a:p>
            <a:endParaRPr kumimoji="1" lang="en-US" altLang="ja-JP" sz="1200" dirty="0"/>
          </a:p>
        </p:txBody>
      </p:sp>
      <p:sp>
        <p:nvSpPr>
          <p:cNvPr id="21" name="タイトル 1">
            <a:extLst>
              <a:ext uri="{FF2B5EF4-FFF2-40B4-BE49-F238E27FC236}">
                <a16:creationId xmlns:a16="http://schemas.microsoft.com/office/drawing/2014/main" id="{BFC79F8A-4A71-9B8F-A398-FA2BC2F0593A}"/>
              </a:ext>
            </a:extLst>
          </p:cNvPr>
          <p:cNvSpPr txBox="1">
            <a:spLocks/>
          </p:cNvSpPr>
          <p:nvPr/>
        </p:nvSpPr>
        <p:spPr>
          <a:xfrm>
            <a:off x="129306" y="2331016"/>
            <a:ext cx="8885385" cy="288000"/>
          </a:xfrm>
          <a:prstGeom prst="rect">
            <a:avLst/>
          </a:prstGeom>
          <a:solidFill>
            <a:srgbClr val="B8CF8B"/>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生活者支援</a:t>
            </a:r>
          </a:p>
        </p:txBody>
      </p:sp>
      <p:sp>
        <p:nvSpPr>
          <p:cNvPr id="23" name="テキスト ボックス 22">
            <a:extLst>
              <a:ext uri="{FF2B5EF4-FFF2-40B4-BE49-F238E27FC236}">
                <a16:creationId xmlns:a16="http://schemas.microsoft.com/office/drawing/2014/main" id="{85823136-E1A9-FDFC-3AEE-40C864020B82}"/>
              </a:ext>
            </a:extLst>
          </p:cNvPr>
          <p:cNvSpPr txBox="1"/>
          <p:nvPr/>
        </p:nvSpPr>
        <p:spPr>
          <a:xfrm>
            <a:off x="6106160" y="6660869"/>
            <a:ext cx="3037840" cy="246221"/>
          </a:xfrm>
          <a:prstGeom prst="rect">
            <a:avLst/>
          </a:prstGeom>
          <a:noFill/>
        </p:spPr>
        <p:txBody>
          <a:bodyPr wrap="square">
            <a:spAutoFit/>
          </a:bodyPr>
          <a:lstStyle/>
          <a:p>
            <a:pPr algn="r"/>
            <a:r>
              <a:rPr kumimoji="0" lang="en-US" altLang="ja-JP"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事業費の全部又は一部に本交付金を充当予定</a:t>
            </a:r>
            <a:endParaRPr lang="ja-JP" altLang="en-US" sz="1400" dirty="0"/>
          </a:p>
        </p:txBody>
      </p:sp>
      <p:sp>
        <p:nvSpPr>
          <p:cNvPr id="24" name="タイトル 1">
            <a:extLst>
              <a:ext uri="{FF2B5EF4-FFF2-40B4-BE49-F238E27FC236}">
                <a16:creationId xmlns:a16="http://schemas.microsoft.com/office/drawing/2014/main" id="{D3725E78-00F7-E335-CB0F-8998D1B2C582}"/>
              </a:ext>
            </a:extLst>
          </p:cNvPr>
          <p:cNvSpPr txBox="1">
            <a:spLocks/>
          </p:cNvSpPr>
          <p:nvPr/>
        </p:nvSpPr>
        <p:spPr>
          <a:xfrm>
            <a:off x="7002608" y="535810"/>
            <a:ext cx="2009775" cy="304603"/>
          </a:xfrm>
          <a:prstGeom prst="rect">
            <a:avLst/>
          </a:prstGeom>
          <a:noFill/>
          <a:ln>
            <a:noFill/>
          </a:ln>
        </p:spPr>
        <p:txBody>
          <a:bodyPr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200" b="1" dirty="0">
                <a:latin typeface="+mn-ea"/>
                <a:ea typeface="+mn-ea"/>
              </a:rPr>
              <a:t>＜令和８年３月時点＞</a:t>
            </a:r>
          </a:p>
        </p:txBody>
      </p:sp>
    </p:spTree>
    <p:extLst>
      <p:ext uri="{BB962C8B-B14F-4D97-AF65-F5344CB8AC3E}">
        <p14:creationId xmlns:p14="http://schemas.microsoft.com/office/powerpoint/2010/main" val="2201370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EEE9468F64B644ABFFBB3862C1BC74" ma:contentTypeVersion="7" ma:contentTypeDescription="新しいドキュメントを作成します。" ma:contentTypeScope="" ma:versionID="6c55aa6c89a95ef4df32a422dc7d21f8">
  <xsd:schema xmlns:xsd="http://www.w3.org/2001/XMLSchema" xmlns:xs="http://www.w3.org/2001/XMLSchema" xmlns:p="http://schemas.microsoft.com/office/2006/metadata/properties" xmlns:ns2="653e66e5-f1e1-441c-8122-6d36929cd6b7" targetNamespace="http://schemas.microsoft.com/office/2006/metadata/properties" ma:root="true" ma:fieldsID="ca41f22325bef7b36ee3abfa08f1c62c" ns2:_="">
    <xsd:import namespace="653e66e5-f1e1-441c-8122-6d36929cd6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3e66e5-f1e1-441c-8122-6d36929c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A887439-E3BC-4A0B-84EF-B396444C65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3e66e5-f1e1-441c-8122-6d36929cd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446B3C0-C7E3-4D3F-A698-691AC128046B}">
  <ds:schemaRefs>
    <ds:schemaRef ds:uri="http://schemas.microsoft.com/sharepoint/v3/contenttype/forms"/>
  </ds:schemaRefs>
</ds:datastoreItem>
</file>

<file path=customXml/itemProps3.xml><?xml version="1.0" encoding="utf-8"?>
<ds:datastoreItem xmlns:ds="http://schemas.openxmlformats.org/officeDocument/2006/customXml" ds:itemID="{81BBCA0D-AA3D-47C2-85AE-8A0B7DB6197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1705</TotalTime>
  <Words>275</Words>
  <Application>Microsoft Office PowerPoint</Application>
  <PresentationFormat>画面に合わせる (4:3)</PresentationFormat>
  <Paragraphs>24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Aptos</vt:lpstr>
      <vt:lpstr>Aptos Display</vt:lpstr>
      <vt:lpstr>游ゴシック</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松山 倫之(MATSUYAMA Tomoyuki)</dc:creator>
  <cp:lastModifiedBy>総務課06</cp:lastModifiedBy>
  <cp:revision>14</cp:revision>
  <cp:lastPrinted>2026-03-04T05:37:23Z</cp:lastPrinted>
  <dcterms:created xsi:type="dcterms:W3CDTF">2026-03-03T02:43:15Z</dcterms:created>
  <dcterms:modified xsi:type="dcterms:W3CDTF">2026-03-23T12:40:42Z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0x0101002DEEE9468F64B644ABFFBB3862C1BC74</vt:lpwstr>
  </property>
</Properties>
</file>